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2" r:id="rId3"/>
    <p:sldId id="267" r:id="rId4"/>
    <p:sldId id="264" r:id="rId5"/>
    <p:sldId id="270" r:id="rId6"/>
    <p:sldId id="265" r:id="rId7"/>
    <p:sldId id="269" r:id="rId8"/>
    <p:sldId id="266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7" autoAdjust="0"/>
    <p:restoredTop sz="99057" autoAdjust="0"/>
  </p:normalViewPr>
  <p:slideViewPr>
    <p:cSldViewPr>
      <p:cViewPr>
        <p:scale>
          <a:sx n="90" d="100"/>
          <a:sy n="90" d="100"/>
        </p:scale>
        <p:origin x="-102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8073-04DB-EF4D-A267-5E98E0C0B6AD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10D8-22F2-F94F-9E39-2608B79BA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F76E-917D-4F2F-AA10-FA68DF7DCF9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79B21-8487-4E19-871E-25EEDF0DF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3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7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9409"/>
            <a:ext cx="9144000" cy="33373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9409"/>
            <a:ext cx="9144000" cy="3337385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4" y="209551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2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9" y="-322155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7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5" y="-119229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5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94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F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-9650"/>
            <a:ext cx="917117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4138657" y="3114085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0800000">
            <a:off x="1736829" y="-322155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" y="4448579"/>
            <a:ext cx="9289143" cy="4408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115824" y="4432973"/>
            <a:ext cx="5501869" cy="432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/>
              <a:buNone/>
            </a:pPr>
            <a:r>
              <a:rPr lang="en-US" sz="1800" b="0" dirty="0" smtClean="0">
                <a:effectLst/>
                <a:cs typeface="Calibri"/>
              </a:rPr>
              <a:t>New York | Boston | Cardiff, UK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7329037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4999220" y="1343581"/>
            <a:ext cx="4417063" cy="434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>
            <a:off x="7692805" y="-119229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" y="2"/>
            <a:ext cx="9159079" cy="601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465318" y="38040"/>
            <a:ext cx="471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2000" dirty="0">
                <a:solidFill>
                  <a:srgbClr val="297FD5">
                    <a:lumMod val="75000"/>
                  </a:srgbClr>
                </a:solidFill>
                <a:cs typeface="Calibri"/>
              </a:rPr>
              <a:t>Real-time customer engagement solutions. 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CaféX Communications Confidential © 2015 – All Rights Reserved. 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0431C951-9D62-474D-B35D-66AB940D3B2F}" type="slidenum">
              <a:rPr lang="en-US">
                <a:solidFill>
                  <a:srgbClr val="FFFFFF"/>
                </a:solidFill>
              </a:rPr>
              <a:pPr defTabSz="4572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0640" y="1346645"/>
            <a:ext cx="4526504" cy="2896947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effectLst/>
              </a:defRPr>
            </a:lvl1pPr>
            <a:lvl2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2pPr>
            <a:lvl3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3pPr>
            <a:lvl4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4pPr>
            <a:lvl5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18167" y="3919902"/>
            <a:ext cx="3392487" cy="739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42356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9" y="-322155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7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5" y="-119229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5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F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-9650"/>
            <a:ext cx="917117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4138657" y="3114085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0800000">
            <a:off x="1736829" y="-322155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" y="4448579"/>
            <a:ext cx="9289143" cy="4408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115824" y="4432973"/>
            <a:ext cx="5501869" cy="432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/>
              <a:buNone/>
            </a:pPr>
            <a:r>
              <a:rPr lang="en-US" sz="1800" b="0" dirty="0" smtClean="0">
                <a:effectLst/>
                <a:cs typeface="Calibri"/>
              </a:rPr>
              <a:t>New York | Boston | Cardiff, UK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7329037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4999220" y="1343581"/>
            <a:ext cx="4417063" cy="434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>
            <a:off x="7692805" y="-119229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" y="142170"/>
            <a:ext cx="9159079" cy="459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465318" y="154217"/>
            <a:ext cx="471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2000" dirty="0">
                <a:solidFill>
                  <a:srgbClr val="297FD5">
                    <a:lumMod val="75000"/>
                  </a:srgbClr>
                </a:solidFill>
                <a:cs typeface="Calibri"/>
              </a:rPr>
              <a:t>Real-time customer engagement solutions. 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CaféX Communications Confidential © 2015 – All Rights Reserved. 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0431C951-9D62-474D-B35D-66AB940D3B2F}" type="slidenum">
              <a:rPr lang="en-US">
                <a:solidFill>
                  <a:srgbClr val="FFFFFF"/>
                </a:solidFill>
              </a:rPr>
              <a:pPr defTabSz="4572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0640" y="1346645"/>
            <a:ext cx="4526504" cy="2896947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effectLst/>
              </a:defRPr>
            </a:lvl1pPr>
            <a:lvl2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2pPr>
            <a:lvl3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3pPr>
            <a:lvl4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4pPr>
            <a:lvl5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18167" y="3919902"/>
            <a:ext cx="3392487" cy="739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3190"/>
            <a:ext cx="842356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9" y="-322155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7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5" y="-119229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5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F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-9650"/>
            <a:ext cx="917117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4138657" y="3114085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0800000">
            <a:off x="1736829" y="-322155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" y="4448579"/>
            <a:ext cx="9289143" cy="4408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115824" y="4432973"/>
            <a:ext cx="5501869" cy="432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/>
              <a:buNone/>
            </a:pPr>
            <a:r>
              <a:rPr lang="en-US" sz="1800" b="0" dirty="0" smtClean="0">
                <a:effectLst/>
                <a:cs typeface="Calibri"/>
              </a:rPr>
              <a:t>New York | Boston | Cardiff, UK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7329037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4999220" y="1343581"/>
            <a:ext cx="4417063" cy="434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>
            <a:off x="7692805" y="-119229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" y="2"/>
            <a:ext cx="9159079" cy="601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42356" cy="438912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4465318" y="38040"/>
            <a:ext cx="471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2000" dirty="0">
                <a:solidFill>
                  <a:srgbClr val="297FD5">
                    <a:lumMod val="75000"/>
                  </a:srgbClr>
                </a:solidFill>
                <a:cs typeface="Calibri"/>
              </a:rPr>
              <a:t>Real-time customer engagement solutions. 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CaféX Communications Confidential © 2015 – All Rights Reserved. 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0431C951-9D62-474D-B35D-66AB940D3B2F}" type="slidenum">
              <a:rPr lang="en-US">
                <a:solidFill>
                  <a:srgbClr val="FFFFFF"/>
                </a:solidFill>
              </a:rPr>
              <a:pPr defTabSz="4572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0640" y="1346645"/>
            <a:ext cx="4526504" cy="2896947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effectLst/>
              </a:defRPr>
            </a:lvl1pPr>
            <a:lvl2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2pPr>
            <a:lvl3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3pPr>
            <a:lvl4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4pPr>
            <a:lvl5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18167" y="3919902"/>
            <a:ext cx="3392487" cy="739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9" y="-322155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7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5" y="-119229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5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894160"/>
            <a:ext cx="4023360" cy="390644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2A6EBB"/>
              </a:buClr>
              <a:buSzTx/>
              <a:buFont typeface="Arial" pitchFamily="34" charset="0"/>
              <a:buNone/>
              <a:tabLst/>
              <a:def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  <a:lvl2pPr marL="254794" marR="0" indent="-123825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j-lt"/>
              </a:defRPr>
            </a:lvl2pPr>
            <a:lvl3pPr marL="515541" marR="0" indent="-129779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85000"/>
              <a:buFont typeface="Arial" pitchFamily="34" charset="0"/>
              <a:buChar char="–"/>
              <a:tabLst/>
              <a:defRPr sz="1100">
                <a:solidFill>
                  <a:schemeClr val="tx1"/>
                </a:solidFill>
                <a:latin typeface="+mj-lt"/>
              </a:defRPr>
            </a:lvl3pPr>
            <a:lvl4pPr marL="770335" marR="0" indent="-129779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 sz="900">
                <a:solidFill>
                  <a:schemeClr val="tx1"/>
                </a:solidFill>
                <a:latin typeface="+mj-lt"/>
              </a:defRPr>
            </a:lvl4pPr>
            <a:lvl5pPr marL="1032272" marR="0" indent="-130969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tabLst/>
              <a:defRPr sz="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 idx="10" hasCustomPrompt="1"/>
          </p:nvPr>
        </p:nvSpPr>
        <p:spPr bwMode="auto">
          <a:xfrm>
            <a:off x="457201" y="171452"/>
            <a:ext cx="8217980" cy="54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lang="en-US" dirty="0" smtClean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124450" y="4938747"/>
            <a:ext cx="3562350" cy="2013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r" defTabSz="342900">
              <a:defRPr/>
            </a:pPr>
            <a:r>
              <a:rPr lang="en-US" sz="700" kern="0" dirty="0">
                <a:solidFill>
                  <a:srgbClr val="242852"/>
                </a:solidFill>
                <a:latin typeface="Arial"/>
              </a:rPr>
              <a:t>©2015 TeleTech Holdings, Inc. Confidential and Proprietary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766042" y="4939537"/>
            <a:ext cx="363166" cy="199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342900">
              <a:defRPr/>
            </a:pPr>
            <a:fld id="{2FBDF374-53E6-454F-826C-64E903DE2E76}" type="slidenum">
              <a:rPr lang="en-US" sz="800" kern="0">
                <a:solidFill>
                  <a:srgbClr val="242852"/>
                </a:solidFill>
              </a:rPr>
              <a:pPr algn="ctr" defTabSz="342900">
                <a:defRPr/>
              </a:pPr>
              <a:t>‹#›</a:t>
            </a:fld>
            <a:endParaRPr lang="en-US" sz="800" kern="0" dirty="0">
              <a:solidFill>
                <a:srgbClr val="24285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4643" y="812079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4660267" y="894160"/>
            <a:ext cx="4014915" cy="3906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7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3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7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899409"/>
            <a:ext cx="9143520" cy="33373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9408"/>
            <a:ext cx="9144000" cy="3337385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4" y="209551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2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 idx="10" hasCustomPrompt="1"/>
          </p:nvPr>
        </p:nvSpPr>
        <p:spPr bwMode="auto">
          <a:xfrm>
            <a:off x="457201" y="171452"/>
            <a:ext cx="8217980" cy="54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lang="en-US" dirty="0" smtClean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124450" y="4938747"/>
            <a:ext cx="3562350" cy="2013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r" defTabSz="342900">
              <a:defRPr/>
            </a:pPr>
            <a:r>
              <a:rPr lang="en-US" sz="700" kern="0" dirty="0">
                <a:solidFill>
                  <a:srgbClr val="242852"/>
                </a:solidFill>
                <a:latin typeface="Arial"/>
              </a:rPr>
              <a:t>©2015 TeleTech Holdings, Inc. Confidential and Proprietary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766042" y="4939537"/>
            <a:ext cx="363166" cy="199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342900">
              <a:defRPr/>
            </a:pPr>
            <a:fld id="{2FBDF374-53E6-454F-826C-64E903DE2E76}" type="slidenum">
              <a:rPr lang="en-US" sz="800" kern="0">
                <a:solidFill>
                  <a:srgbClr val="242852"/>
                </a:solidFill>
              </a:rPr>
              <a:pPr algn="ctr" defTabSz="342900">
                <a:defRPr/>
              </a:pPr>
              <a:t>‹#›</a:t>
            </a:fld>
            <a:endParaRPr lang="en-US" sz="800" kern="0" dirty="0">
              <a:solidFill>
                <a:srgbClr val="242852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4643" y="812079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0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43935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3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7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" y="899409"/>
            <a:ext cx="9143517" cy="33373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9408"/>
            <a:ext cx="9144000" cy="3337385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4" y="209551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2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3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7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" y="901313"/>
            <a:ext cx="9133082" cy="33335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7503"/>
            <a:ext cx="9144000" cy="3337385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4" y="209551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2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3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7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" y="901313"/>
            <a:ext cx="9133082" cy="33335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7502"/>
            <a:ext cx="9144000" cy="3337385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4" y="209551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2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787" y="149838"/>
            <a:ext cx="7276584" cy="5663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730" y="205981"/>
            <a:ext cx="7105073" cy="5074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0434" y="137984"/>
            <a:ext cx="7276584" cy="566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99" y="978285"/>
            <a:ext cx="8786820" cy="361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7" y="177573"/>
            <a:ext cx="1004071" cy="5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5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pear.in/" TargetMode="External"/><Relationship Id="rId2" Type="http://schemas.openxmlformats.org/officeDocument/2006/relationships/hyperlink" Target="https://1click.io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awk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Competitor: 1Click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CaféX Competitive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876800"/>
            <a:ext cx="2133600" cy="273050"/>
          </a:xfrm>
          <a:prstGeom prst="rect">
            <a:avLst/>
          </a:prstGeom>
        </p:spPr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Key Competitive Differentiators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199" y="742950"/>
            <a:ext cx="8786820" cy="416521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Deployed in 6 top banks globally, 4 top US insurance companies and top 2 CRM vendors; Partnering with 3 top UC/CC vendors; Awards include Gartner Cool Vendor UC 2015, Best of Enterprise Connect 2014, Frost &amp; Sullivan Best Practice, WebRTC Pioneer and more</a:t>
            </a:r>
          </a:p>
          <a:p>
            <a:r>
              <a:rPr lang="en-US" dirty="0" smtClean="0"/>
              <a:t>Closed $21M Series-B funding raise in March 2015 with investment from Intel, USAA subsidiary and return angel investors</a:t>
            </a:r>
          </a:p>
          <a:p>
            <a:r>
              <a:rPr lang="en-US" dirty="0" smtClean="0"/>
              <a:t>Mobile-centric WebRTC pioneers for in-app voice, video &amp; text chat collaboration</a:t>
            </a:r>
          </a:p>
          <a:p>
            <a:pPr lvl="1"/>
            <a:r>
              <a:rPr lang="en-US" dirty="0" smtClean="0"/>
              <a:t>First to support WebRTC within all major web browsers</a:t>
            </a:r>
          </a:p>
          <a:p>
            <a:pPr lvl="1"/>
            <a:r>
              <a:rPr lang="en-US" dirty="0" smtClean="0"/>
              <a:t>First to enable WebRTC natively within iOS and Android mobile platforms</a:t>
            </a:r>
          </a:p>
          <a:p>
            <a:pPr lvl="1"/>
            <a:r>
              <a:rPr lang="en-US" dirty="0" smtClean="0"/>
              <a:t>First to provide a WebRTC to SIP gateway for enterprise integration</a:t>
            </a:r>
          </a:p>
          <a:p>
            <a:r>
              <a:rPr lang="en-US" dirty="0" smtClean="0"/>
              <a:t>Advanced co-browsing &amp; Live Assist® screen-share capabilities</a:t>
            </a:r>
          </a:p>
          <a:p>
            <a:pPr lvl="1"/>
            <a:r>
              <a:rPr lang="en-US" dirty="0" smtClean="0"/>
              <a:t>First to enable in-app co-browsing on tablet devices</a:t>
            </a:r>
          </a:p>
          <a:p>
            <a:pPr lvl="1"/>
            <a:r>
              <a:rPr lang="en-US" dirty="0" smtClean="0"/>
              <a:t>Doesn’t use Document Object Model, avoids browser inconsistencies of DOM-based co-browse solutions</a:t>
            </a:r>
          </a:p>
          <a:p>
            <a:r>
              <a:rPr lang="en-US" dirty="0" smtClean="0"/>
              <a:t>Simpler enterprise integration to future-proof existing UC, CC and application investments</a:t>
            </a:r>
          </a:p>
          <a:p>
            <a:pPr lvl="1"/>
            <a:r>
              <a:rPr lang="en-US" dirty="0" smtClean="0"/>
              <a:t>Adapt web signaling &amp; media to connect to popular business SIP infrastructure &amp; endpoints </a:t>
            </a:r>
            <a:r>
              <a:rPr lang="en-US" dirty="0" smtClean="0"/>
              <a:t> with minimal transcoding</a:t>
            </a:r>
            <a:endParaRPr lang="en-US" dirty="0" smtClean="0"/>
          </a:p>
          <a:p>
            <a:pPr lvl="1"/>
            <a:r>
              <a:rPr lang="en-US" dirty="0" smtClean="0"/>
              <a:t>Firewall traversal requires only a single port for media traffic via port multiplexing</a:t>
            </a:r>
            <a:endParaRPr lang="en-US" dirty="0"/>
          </a:p>
          <a:p>
            <a:pPr lvl="1"/>
            <a:r>
              <a:rPr lang="en-US" dirty="0" smtClean="0"/>
              <a:t>Contact center adapters for Cisco, Avaya, </a:t>
            </a:r>
            <a:r>
              <a:rPr lang="en-US" dirty="0" err="1" smtClean="0"/>
              <a:t>Genesys</a:t>
            </a:r>
            <a:r>
              <a:rPr lang="en-US" dirty="0" smtClean="0"/>
              <a:t> for CTI integration with ACD</a:t>
            </a:r>
          </a:p>
          <a:p>
            <a:pPr lvl="1"/>
            <a:r>
              <a:rPr lang="en-US" dirty="0" smtClean="0"/>
              <a:t>Embed expert agent console with popular CC agent desktops &amp; CRM platforms</a:t>
            </a:r>
          </a:p>
          <a:p>
            <a:r>
              <a:rPr lang="en-US" dirty="0" smtClean="0"/>
              <a:t>Context bus for contextual and Omnichannel use cases</a:t>
            </a:r>
          </a:p>
          <a:p>
            <a:pPr lvl="1"/>
            <a:r>
              <a:rPr lang="en-US" dirty="0" smtClean="0"/>
              <a:t>Pass user profile, online activity, geo-location &amp; other data to CC for contextual call treatment, such as IVR bypass, skills-based routing, session correlation, proper queuing, etc.</a:t>
            </a:r>
          </a:p>
          <a:p>
            <a:pPr lvl="1"/>
            <a:r>
              <a:rPr lang="en-US" dirty="0" smtClean="0"/>
              <a:t>Cross-channel escalation with context preserved (e.g. web chat to video call) and aggregated analytics</a:t>
            </a:r>
          </a:p>
          <a:p>
            <a:pPr lvl="1"/>
            <a:r>
              <a:rPr lang="en-US" dirty="0" smtClean="0"/>
              <a:t>IVR data or call state information (e.g. position in queue) displayed visually within user’s web or mobile app</a:t>
            </a:r>
          </a:p>
          <a:p>
            <a:r>
              <a:rPr lang="en-US" dirty="0" smtClean="0"/>
              <a:t>Developer friendly platform</a:t>
            </a:r>
          </a:p>
          <a:p>
            <a:pPr lvl="1"/>
            <a:r>
              <a:rPr lang="en-US" dirty="0" smtClean="0"/>
              <a:t>As little as 1-2 </a:t>
            </a:r>
            <a:r>
              <a:rPr lang="en-US" dirty="0"/>
              <a:t>lines of code to embed collaboration in web &amp; mobile apps via powerful, easy-to-use SDKs </a:t>
            </a:r>
          </a:p>
          <a:p>
            <a:pPr lvl="1"/>
            <a:r>
              <a:rPr lang="en-US" dirty="0" smtClean="0"/>
              <a:t>Installable developer environment, WebRTC developer portal with online training</a:t>
            </a:r>
          </a:p>
          <a:p>
            <a:r>
              <a:rPr lang="en-US" dirty="0" smtClean="0"/>
              <a:t>Flexible architecture (on-premises, hosted, managed), flexible pricing (perpetual, subscription), flexible server options (VM, bare metal)</a:t>
            </a:r>
          </a:p>
          <a:p>
            <a:r>
              <a:rPr lang="en-US" dirty="0" smtClean="0"/>
              <a:t>Solution scales from small to large , 15-year heritage providing carrier-grade SIP applications for some of world’s largest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377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Competing Company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199" y="978285"/>
            <a:ext cx="8786820" cy="38032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Company name: 1Click</a:t>
            </a:r>
          </a:p>
          <a:p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https://1click.io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Ownership &amp; HQ: Privately owned by </a:t>
            </a:r>
            <a:r>
              <a:rPr lang="en-US" dirty="0" err="1" smtClean="0"/>
              <a:t>TurtleYogi</a:t>
            </a:r>
            <a:r>
              <a:rPr lang="en-US" dirty="0" smtClean="0"/>
              <a:t> Technologies, Bangalore</a:t>
            </a:r>
          </a:p>
          <a:p>
            <a:r>
              <a:rPr lang="en-US" dirty="0" smtClean="0"/>
              <a:t>Products: Live video, voice &amp; text chat, live recording, analytics, screen share &amp; co-browsing </a:t>
            </a:r>
          </a:p>
          <a:p>
            <a:r>
              <a:rPr lang="en-US" dirty="0" smtClean="0"/>
              <a:t>Key shortcomings: web-to-web only, no mobile app support, multi-channel but not omnichannel, no enterprise UC, CC or CRM integration, no document sharing, limited ability to customize, not developer friendly, new entrants to customer experience, no multi-party engagement support</a:t>
            </a:r>
          </a:p>
          <a:p>
            <a:r>
              <a:rPr lang="en-US" dirty="0" smtClean="0"/>
              <a:t>Strengths: call recording, easy-to-consume service for small business</a:t>
            </a:r>
          </a:p>
          <a:p>
            <a:r>
              <a:rPr lang="en-US" dirty="0" smtClean="0"/>
              <a:t>Pricing: $20 or $50 per agent per month</a:t>
            </a:r>
          </a:p>
          <a:p>
            <a:r>
              <a:rPr lang="en-US" dirty="0" smtClean="0"/>
              <a:t>Deployment model: cloud  </a:t>
            </a:r>
          </a:p>
          <a:p>
            <a:r>
              <a:rPr lang="en-US" dirty="0" smtClean="0"/>
              <a:t>Comments: Used </a:t>
            </a:r>
            <a:r>
              <a:rPr lang="en-US" dirty="0"/>
              <a:t>to compete with </a:t>
            </a:r>
            <a:r>
              <a:rPr lang="en-US" u="sng" dirty="0">
                <a:hlinkClick r:id="rId3"/>
              </a:rPr>
              <a:t>appear.in</a:t>
            </a:r>
            <a:r>
              <a:rPr lang="en-US" dirty="0"/>
              <a:t>, </a:t>
            </a:r>
            <a:r>
              <a:rPr lang="en-US" dirty="0" err="1"/>
              <a:t>vline</a:t>
            </a:r>
            <a:r>
              <a:rPr lang="en-US" dirty="0"/>
              <a:t> and </a:t>
            </a:r>
            <a:r>
              <a:rPr lang="en-US" u="sng" dirty="0">
                <a:hlinkClick r:id="rId4"/>
              </a:rPr>
              <a:t>tawk.com</a:t>
            </a:r>
            <a:r>
              <a:rPr lang="en-US" dirty="0"/>
              <a:t> / </a:t>
            </a:r>
            <a:r>
              <a:rPr lang="en-US" dirty="0" err="1"/>
              <a:t>Priologic</a:t>
            </a:r>
            <a:r>
              <a:rPr lang="en-US" dirty="0"/>
              <a:t> to do WebRTC video </a:t>
            </a:r>
            <a:r>
              <a:rPr lang="en-US" dirty="0" smtClean="0"/>
              <a:t>conferencing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In-App Voice, Video &amp; Chat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05747"/>
              </p:ext>
            </p:extLst>
          </p:nvPr>
        </p:nvGraphicFramePr>
        <p:xfrm>
          <a:off x="304800" y="742950"/>
          <a:ext cx="845819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429000"/>
                <a:gridCol w="3124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CaféX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1Click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Browser</a:t>
                      </a:r>
                      <a:r>
                        <a:rPr lang="en-US" sz="1200" baseline="0" dirty="0" smtClean="0"/>
                        <a:t> support for WebRTC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Chrome, </a:t>
                      </a:r>
                      <a:r>
                        <a:rPr lang="en-US" sz="1200" dirty="0" err="1" smtClean="0"/>
                        <a:t>FireFox</a:t>
                      </a:r>
                      <a:r>
                        <a:rPr lang="en-US" sz="1200" baseline="0" dirty="0" smtClean="0"/>
                        <a:t> &amp;</a:t>
                      </a:r>
                      <a:r>
                        <a:rPr lang="en-US" sz="1200" dirty="0" smtClean="0"/>
                        <a:t> Opera (no plugins)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Safari &amp;</a:t>
                      </a:r>
                      <a:r>
                        <a:rPr lang="en-US" sz="1200" baseline="0" dirty="0" smtClean="0"/>
                        <a:t> IE (plugins)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Same on</a:t>
                      </a:r>
                      <a:r>
                        <a:rPr lang="en-US" sz="1200" baseline="0" dirty="0" smtClean="0"/>
                        <a:t> consumer side but possibly limited to Chrome &amp; </a:t>
                      </a:r>
                      <a:r>
                        <a:rPr lang="en-US" sz="1200" baseline="0" dirty="0" err="1" smtClean="0"/>
                        <a:t>FireFox</a:t>
                      </a:r>
                      <a:r>
                        <a:rPr lang="en-US" sz="1200" baseline="0" dirty="0" smtClean="0"/>
                        <a:t> on expert side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Mobile support for WebRTC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Native SDKs for Apple iOS &amp; Android </a:t>
                      </a:r>
                      <a:r>
                        <a:rPr lang="en-US" sz="1200" baseline="0" dirty="0" smtClean="0"/>
                        <a:t>smartphones and tablets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No mention of mobile support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Audio</a:t>
                      </a:r>
                      <a:r>
                        <a:rPr lang="en-US" sz="1200" baseline="0" dirty="0" smtClean="0"/>
                        <a:t> support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Choice</a:t>
                      </a:r>
                      <a:r>
                        <a:rPr lang="en-US" sz="1200" baseline="0" dirty="0" smtClean="0"/>
                        <a:t> of codec HD</a:t>
                      </a:r>
                      <a:r>
                        <a:rPr lang="en-US" sz="1200" dirty="0" smtClean="0"/>
                        <a:t> (Opus) or </a:t>
                      </a:r>
                      <a:r>
                        <a:rPr lang="en-US" sz="1200" baseline="0" dirty="0" smtClean="0"/>
                        <a:t>SD</a:t>
                      </a:r>
                      <a:r>
                        <a:rPr lang="en-US" sz="1200" dirty="0" smtClean="0"/>
                        <a:t> (G.711, G.729a)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Audio transcoding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DTMF invocation (RFC 2833)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HD</a:t>
                      </a:r>
                      <a:r>
                        <a:rPr lang="en-US" sz="1200" baseline="0" dirty="0" smtClean="0"/>
                        <a:t> Opus codec support, no SD codecs listed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No mention of audio transcoding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No mention of DTMF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Video support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Choice</a:t>
                      </a:r>
                      <a:r>
                        <a:rPr lang="en-US" sz="1200" baseline="0" dirty="0" smtClean="0"/>
                        <a:t> of HD (</a:t>
                      </a:r>
                      <a:r>
                        <a:rPr lang="en-US" sz="1200" dirty="0" smtClean="0"/>
                        <a:t>720p) or SD (VGA, </a:t>
                      </a:r>
                      <a:r>
                        <a:rPr lang="en-US" sz="1200" dirty="0" err="1" smtClean="0"/>
                        <a:t>nHD</a:t>
                      </a:r>
                      <a:r>
                        <a:rPr lang="en-US" sz="1200" dirty="0" smtClean="0"/>
                        <a:t>, CIF)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H.264/VP8 transcoding, support for both codecs to minimize need </a:t>
                      </a:r>
                      <a:r>
                        <a:rPr lang="en-US" sz="1200" baseline="0" smtClean="0"/>
                        <a:t>for transcoding, DTLS </a:t>
                      </a:r>
                      <a:r>
                        <a:rPr lang="en-US" sz="1200" baseline="0" dirty="0" smtClean="0"/>
                        <a:t>support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Up to 720p HD video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quality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 of video transcoding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DTLS???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 impairment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Adaptive rate control, NACK/PLI, control frame rate &amp; resolution, network quality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Can connect via</a:t>
                      </a:r>
                      <a:r>
                        <a:rPr lang="en-US" sz="1200" baseline="0" dirty="0" smtClean="0"/>
                        <a:t> video at low bandwidth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Can configure call quality based on network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Call 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App user can</a:t>
                      </a:r>
                      <a:r>
                        <a:rPr lang="en-US" sz="1200" baseline="0" dirty="0" smtClean="0"/>
                        <a:t> place or receive calls, end call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Hold/resume for muting, music-on-hold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mention of mid-call features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Customization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Audio only, audio/video,</a:t>
                      </a:r>
                      <a:r>
                        <a:rPr lang="en-US" sz="1200" baseline="0" dirty="0" smtClean="0"/>
                        <a:t> 1</a:t>
                      </a:r>
                      <a:r>
                        <a:rPr lang="en-US" sz="1200" dirty="0" smtClean="0"/>
                        <a:t>-way</a:t>
                      </a:r>
                      <a:r>
                        <a:rPr lang="en-US" sz="1200" baseline="0" dirty="0" smtClean="0"/>
                        <a:t> or 2-way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Choice of style, size, placement of window view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Local preview, front or rear camera selection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Same audio/video 1-way/2-way options</a:t>
                      </a:r>
                      <a:endParaRPr lang="en-US" sz="1200" baseline="0" dirty="0" smtClean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No mention of window view adjustment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Local preview, front or rear camera selection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In-App Voice, Video &amp; Chat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3265"/>
              </p:ext>
            </p:extLst>
          </p:nvPr>
        </p:nvGraphicFramePr>
        <p:xfrm>
          <a:off x="533400" y="81915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3528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CaféX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1Click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Call recording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 in conjunction with third party (e.g. Cisco </a:t>
                      </a:r>
                      <a:r>
                        <a:rPr lang="en-US" sz="1200" dirty="0" err="1" smtClean="0"/>
                        <a:t>MediaSense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Real-time</a:t>
                      </a:r>
                      <a:r>
                        <a:rPr lang="en-US" sz="1200" baseline="0" dirty="0" smtClean="0"/>
                        <a:t> recording with easy access from agent dashboard following call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Recordings playable on all browsers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Recordings backed up &amp; served securely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Multi-party calling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 in conjunction with third party MCU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Create OFFER for multiple concurrent calls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Text</a:t>
                      </a:r>
                      <a:r>
                        <a:rPr lang="en-US" sz="1200" baseline="0" dirty="0" smtClean="0"/>
                        <a:t> chat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</a:t>
                      </a:r>
                      <a:r>
                        <a:rPr lang="en-US" sz="1200" baseline="0" dirty="0" smtClean="0"/>
                        <a:t> via messaging features that enable developers to deliver persistent single or multi-user chat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Also extends UC chat services (</a:t>
                      </a:r>
                      <a:r>
                        <a:rPr lang="en-US" sz="1200" baseline="0" dirty="0" err="1" smtClean="0"/>
                        <a:t>Msft</a:t>
                      </a:r>
                      <a:r>
                        <a:rPr lang="en-US" sz="1200" baseline="0" dirty="0" smtClean="0"/>
                        <a:t> Lync, Cisco UPS) to web/mobile apps via SIP SIMPLE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 - simple interface on both expert</a:t>
                      </a:r>
                      <a:r>
                        <a:rPr lang="en-US" sz="1200" baseline="0" dirty="0" smtClean="0"/>
                        <a:t> and user side for text chat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No mention of multi-user chat or integration with enterprise UC chat services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2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Assist® Co-Browse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33603"/>
              </p:ext>
            </p:extLst>
          </p:nvPr>
        </p:nvGraphicFramePr>
        <p:xfrm>
          <a:off x="533400" y="819151"/>
          <a:ext cx="8229600" cy="397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733800"/>
                <a:gridCol w="2362200"/>
              </a:tblGrid>
              <a:tr h="3495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CaféX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1Click</a:t>
                      </a:r>
                      <a:endParaRPr lang="en-US" dirty="0"/>
                    </a:p>
                  </a:txBody>
                  <a:tcPr/>
                </a:tc>
              </a:tr>
              <a:tr h="4368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Consumer-side</a:t>
                      </a:r>
                      <a:r>
                        <a:rPr lang="en-US" sz="1200" baseline="0" dirty="0" smtClean="0"/>
                        <a:t> endpoint support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Chrome, </a:t>
                      </a:r>
                      <a:r>
                        <a:rPr lang="en-US" sz="1200" dirty="0" err="1" smtClean="0"/>
                        <a:t>FireFox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Opera, Safari, IE (no plugins)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Mobile apps on iOS &amp; Android tablets, smartphones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Supported</a:t>
                      </a:r>
                      <a:r>
                        <a:rPr lang="en-US" sz="1200" baseline="0" dirty="0" smtClean="0"/>
                        <a:t> on all w</a:t>
                      </a:r>
                      <a:r>
                        <a:rPr lang="en-US" sz="1200" dirty="0" smtClean="0"/>
                        <a:t>eb browsers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No</a:t>
                      </a:r>
                      <a:r>
                        <a:rPr lang="en-US" sz="1200" b="1" baseline="0" dirty="0" smtClean="0"/>
                        <a:t> mobile support</a:t>
                      </a:r>
                      <a:endParaRPr lang="en-US" sz="1200" b="1" dirty="0"/>
                    </a:p>
                  </a:txBody>
                  <a:tcPr/>
                </a:tc>
              </a:tr>
              <a:tr h="6116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Expert-side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endpoint support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Standalone web expert</a:t>
                      </a:r>
                      <a:r>
                        <a:rPr lang="en-US" sz="1200" baseline="0" dirty="0" smtClean="0"/>
                        <a:t> console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Integration with CC agent desktop (e.g. Finesse)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Integration with CRM apps (e.g. Desk.com)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Standalone web console only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Chrome</a:t>
                      </a:r>
                      <a:r>
                        <a:rPr lang="en-US" sz="1200" baseline="0" dirty="0" smtClean="0"/>
                        <a:t> &amp; </a:t>
                      </a:r>
                      <a:r>
                        <a:rPr lang="en-US" sz="1200" baseline="0" dirty="0" err="1" smtClean="0"/>
                        <a:t>FireFox</a:t>
                      </a:r>
                      <a:r>
                        <a:rPr lang="en-US" sz="1200" baseline="0" dirty="0" smtClean="0"/>
                        <a:t> only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Requires plugin to install</a:t>
                      </a:r>
                      <a:endParaRPr lang="en-US" sz="1200" dirty="0"/>
                    </a:p>
                  </a:txBody>
                  <a:tcPr/>
                </a:tc>
              </a:tr>
              <a:tr h="4368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Screen sharing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1-way share of user’s app screen</a:t>
                      </a:r>
                      <a:r>
                        <a:rPr lang="en-US" sz="1200" baseline="0" dirty="0" smtClean="0"/>
                        <a:t>/browser with expert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browser</a:t>
                      </a:r>
                      <a:r>
                        <a:rPr lang="en-US" sz="1200" baseline="0" dirty="0" smtClean="0"/>
                        <a:t> incompatibility issues with DOM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2-way sharing</a:t>
                      </a:r>
                      <a:r>
                        <a:rPr lang="en-US" sz="1200" baseline="0" dirty="0" smtClean="0"/>
                        <a:t> (expert with user or vice-versa)</a:t>
                      </a:r>
                      <a:endParaRPr lang="en-US" sz="1200" dirty="0"/>
                    </a:p>
                  </a:txBody>
                  <a:tcPr/>
                </a:tc>
              </a:tr>
              <a:tr h="2895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Co-browse,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remote app 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Shared</a:t>
                      </a:r>
                      <a:r>
                        <a:rPr lang="en-US" sz="1200" baseline="0" dirty="0" smtClean="0"/>
                        <a:t> control of consumer’s app screen/browser tab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Shared control of website</a:t>
                      </a:r>
                      <a:endParaRPr lang="en-US" sz="1200" dirty="0"/>
                    </a:p>
                  </a:txBody>
                  <a:tcPr/>
                </a:tc>
              </a:tr>
              <a:tr h="2829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Document</a:t>
                      </a:r>
                      <a:r>
                        <a:rPr lang="en-US" sz="1200" baseline="0" dirty="0" smtClean="0"/>
                        <a:t> share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1-way from expert to user (pdfs,</a:t>
                      </a:r>
                      <a:r>
                        <a:rPr lang="en-US" sz="1200" baseline="0" dirty="0" smtClean="0"/>
                        <a:t> links, images, videos)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4368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Annotation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1-way: expert uses pen tool to draw o</a:t>
                      </a:r>
                      <a:r>
                        <a:rPr lang="en-US" sz="1200" dirty="0" smtClean="0"/>
                        <a:t>ver</a:t>
                      </a:r>
                      <a:r>
                        <a:rPr lang="en-US" sz="1200" baseline="0" dirty="0" smtClean="0"/>
                        <a:t> user’s app/browser screen and over shared documents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2-way:</a:t>
                      </a:r>
                      <a:r>
                        <a:rPr lang="en-US" sz="1200" baseline="0" dirty="0" smtClean="0"/>
                        <a:t> both expert and user can annotate over website</a:t>
                      </a:r>
                      <a:endParaRPr lang="en-US" sz="1200" dirty="0"/>
                    </a:p>
                  </a:txBody>
                  <a:tcPr/>
                </a:tc>
              </a:tr>
              <a:tr h="2829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Remote</a:t>
                      </a:r>
                      <a:r>
                        <a:rPr lang="en-US" sz="1200" baseline="0" dirty="0" smtClean="0"/>
                        <a:t> form fill by expert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829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Sensitive data masking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 – confidential</a:t>
                      </a:r>
                      <a:r>
                        <a:rPr lang="en-US" sz="1200" baseline="0" dirty="0" smtClean="0"/>
                        <a:t> user fields not visible to expert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4368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Independence </a:t>
                      </a:r>
                      <a:r>
                        <a:rPr lang="en-US" sz="1200" baseline="0" dirty="0" smtClean="0"/>
                        <a:t>from voice/video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Yes, co-browse</a:t>
                      </a:r>
                      <a:r>
                        <a:rPr lang="en-US" sz="1200" baseline="0" dirty="0" smtClean="0"/>
                        <a:t> &amp; share features can be decoupled from voice/video/chat session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&amp; Developer Readiness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4312"/>
              </p:ext>
            </p:extLst>
          </p:nvPr>
        </p:nvGraphicFramePr>
        <p:xfrm>
          <a:off x="533400" y="72263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657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CaféX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1Click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Deployment &amp; pricing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On-premises, hosted, cloud,</a:t>
                      </a:r>
                      <a:r>
                        <a:rPr lang="en-US" sz="1200" baseline="0" dirty="0" smtClean="0"/>
                        <a:t> managed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Perpetual or subscription licensing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Scales from small to large configurations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Cloud only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Subscription licensing</a:t>
                      </a:r>
                      <a:r>
                        <a:rPr lang="en-US" sz="1200" baseline="0" dirty="0" smtClean="0"/>
                        <a:t> only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Likely small configurations only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SIP interoperability for WebRTC-based voice/video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HTTP-SIP gateway scaling up to 4,000 sessions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Interop with Cisco (</a:t>
                      </a:r>
                      <a:r>
                        <a:rPr lang="en-US" sz="1200" baseline="0" dirty="0" smtClean="0"/>
                        <a:t>CUBE, VCS, CVP, CUCM), Avaya (SM, CM), </a:t>
                      </a:r>
                      <a:r>
                        <a:rPr lang="en-US" sz="1200" baseline="0" dirty="0" err="1" smtClean="0"/>
                        <a:t>Genesys</a:t>
                      </a:r>
                      <a:r>
                        <a:rPr lang="en-US" sz="1200" baseline="0" dirty="0" smtClean="0"/>
                        <a:t> SIP Server, generic SIP servers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Connectivity </a:t>
                      </a:r>
                      <a:r>
                        <a:rPr lang="en-US" sz="1200" baseline="0" dirty="0" smtClean="0"/>
                        <a:t>to broad range of SIP endpoints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Contact center CTI</a:t>
                      </a:r>
                      <a:r>
                        <a:rPr lang="en-US" sz="1200" baseline="0" dirty="0" smtClean="0"/>
                        <a:t> integration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Packaged</a:t>
                      </a:r>
                      <a:r>
                        <a:rPr lang="en-US" sz="1200" baseline="0" dirty="0" smtClean="0"/>
                        <a:t> adapters to integrate with </a:t>
                      </a:r>
                      <a:r>
                        <a:rPr lang="en-US" sz="1200" dirty="0" smtClean="0"/>
                        <a:t>Cisco UCCE (GED-125), Cisco UCCX (REST), </a:t>
                      </a:r>
                      <a:r>
                        <a:rPr lang="en-US" sz="1200" dirty="0" err="1" smtClean="0"/>
                        <a:t>Genesys</a:t>
                      </a:r>
                      <a:r>
                        <a:rPr lang="en-US" sz="1200" dirty="0" smtClean="0"/>
                        <a:t> (T-lib)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Secure enterprise firewall traversal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External signaling traffic secured via reverse proxy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Only 1 port needed for</a:t>
                      </a:r>
                      <a:r>
                        <a:rPr lang="en-US" sz="1200" baseline="0" dirty="0" smtClean="0"/>
                        <a:t> S</a:t>
                      </a:r>
                      <a:r>
                        <a:rPr lang="en-US" sz="1200" dirty="0" smtClean="0"/>
                        <a:t>RTP</a:t>
                      </a:r>
                      <a:r>
                        <a:rPr lang="en-US" sz="1200" baseline="0" dirty="0" smtClean="0"/>
                        <a:t> &amp; DTLS media traffic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Expert console app integration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Integrates with</a:t>
                      </a:r>
                      <a:r>
                        <a:rPr lang="en-US" sz="1200" baseline="0" dirty="0" smtClean="0"/>
                        <a:t> agent desktop (e.g. Cisco Finesse)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Integrates with CRM app (e.g. Desk.com)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Developer-friendly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Easy-to-use SDKs for web (JavaScript) and native</a:t>
                      </a:r>
                      <a:r>
                        <a:rPr lang="en-US" sz="1200" baseline="0" dirty="0" smtClean="0"/>
                        <a:t> mobile apps (iOS, Android)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1-2 lines of code to enable web/mobile apps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Installable development environment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WebRTC developer portal &amp; online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r>
              <a:rPr lang="en-US" smtClean="0"/>
              <a:t>&amp; Omnichannel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95869"/>
              </p:ext>
            </p:extLst>
          </p:nvPr>
        </p:nvGraphicFramePr>
        <p:xfrm>
          <a:off x="533400" y="81915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7338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CaféX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1Click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Context passing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from consumer to enterprise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Pass user profile, online activity, geo-location, service provider, etc. to contact</a:t>
                      </a:r>
                      <a:r>
                        <a:rPr lang="en-US" sz="1200" baseline="0" dirty="0" smtClean="0"/>
                        <a:t> center</a:t>
                      </a:r>
                      <a:r>
                        <a:rPr lang="en-US" sz="1200" dirty="0" smtClean="0"/>
                        <a:t> for intelligent routing and screen pop to expert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Cross-channel escalation</a:t>
                      </a:r>
                      <a:r>
                        <a:rPr lang="en-US" sz="1200" baseline="0" dirty="0" smtClean="0"/>
                        <a:t> for customer journey continuity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App shims enable escalation</a:t>
                      </a:r>
                      <a:r>
                        <a:rPr lang="en-US" sz="1200" baseline="0" dirty="0" smtClean="0"/>
                        <a:t> from 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baseline="0" dirty="0" smtClean="0"/>
                        <a:t> part web chat service or other channel to in-app voice/video chat with session logging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IVR bypass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Assigns correlation IDs across apps, enabling consumers to switch between channels</a:t>
                      </a:r>
                      <a:r>
                        <a:rPr lang="en-US" sz="1200" baseline="0" dirty="0" smtClean="0"/>
                        <a:t> and</a:t>
                      </a:r>
                      <a:r>
                        <a:rPr lang="en-US" sz="1200" dirty="0" smtClean="0"/>
                        <a:t> bypass IVR with consistency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Proper queuing</a:t>
                      </a:r>
                      <a:r>
                        <a:rPr lang="en-US" sz="1200" baseline="0" dirty="0" smtClean="0"/>
                        <a:t> for c</a:t>
                      </a:r>
                      <a:r>
                        <a:rPr lang="en-US" sz="1200" dirty="0" smtClean="0"/>
                        <a:t>allback or intelligent routing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Instructs ACD to call the customer back within the mobile app, web site or phone number or connect directly to a specific expert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Visual IVR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Visually render Voice XML, CTI state data (e.g. position</a:t>
                      </a:r>
                      <a:r>
                        <a:rPr lang="en-US" sz="1200" baseline="0" dirty="0" smtClean="0"/>
                        <a:t> in queue)</a:t>
                      </a:r>
                      <a:r>
                        <a:rPr lang="en-US" sz="1200" dirty="0" smtClean="0"/>
                        <a:t> and other data dynamically within consumer apps with minimal re-programming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 mention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Analytics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Aggregate real-time</a:t>
                      </a:r>
                      <a:r>
                        <a:rPr lang="en-US" sz="1200" baseline="0" dirty="0" smtClean="0"/>
                        <a:t> &amp; historical </a:t>
                      </a:r>
                      <a:r>
                        <a:rPr lang="en-US" sz="1200" dirty="0" smtClean="0"/>
                        <a:t>analytics across channels for end-to-end</a:t>
                      </a:r>
                      <a:r>
                        <a:rPr lang="en-US" sz="1200" baseline="0" dirty="0" smtClean="0"/>
                        <a:t> view of customer journey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Basic view of web analytics, user behavior, team performance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 Pricing Model – 1Click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0309"/>
              </p:ext>
            </p:extLst>
          </p:nvPr>
        </p:nvGraphicFramePr>
        <p:xfrm>
          <a:off x="838199" y="934837"/>
          <a:ext cx="7086600" cy="2703713"/>
        </p:xfrm>
        <a:graphic>
          <a:graphicData uri="http://schemas.openxmlformats.org/drawingml/2006/table">
            <a:tbl>
              <a:tblPr firstRow="1" firstCol="1" bandRow="1"/>
              <a:tblGrid>
                <a:gridCol w="2362200"/>
                <a:gridCol w="2362200"/>
                <a:gridCol w="2362200"/>
              </a:tblGrid>
              <a:tr h="752072">
                <a:tc>
                  <a:txBody>
                    <a:bodyPr/>
                    <a:lstStyle/>
                    <a:p>
                      <a:pPr marL="228600" marR="0" fontAlgn="base">
                        <a:lnSpc>
                          <a:spcPts val="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</a:rPr>
                        <a:t>Free Plan –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228600" marR="0" fontAlgn="base">
                        <a:lnSpc>
                          <a:spcPts val="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</a:rPr>
                        <a:t>$ 0/Agent / Month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59374" marR="59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fontAlgn="base">
                        <a:lnSpc>
                          <a:spcPts val="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</a:rPr>
                        <a:t>Hero Plan – 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228600" marR="0" fontAlgn="base">
                        <a:lnSpc>
                          <a:spcPts val="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</a:rPr>
                        <a:t>$19.99/Agent / Month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59374" marR="59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fontAlgn="base">
                        <a:lnSpc>
                          <a:spcPts val="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</a:rPr>
                        <a:t>Enterprise Plan – 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228600" marR="0" fontAlgn="base">
                        <a:lnSpc>
                          <a:spcPts val="1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</a:rPr>
                        <a:t>$ 50 /Agent / Month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59374" marR="59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4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1500 </a:t>
                      </a:r>
                      <a:r>
                        <a:rPr lang="en-US" sz="1000" dirty="0" err="1">
                          <a:effectLst/>
                          <a:latin typeface="+mn-lt"/>
                          <a:ea typeface="Times New Roman"/>
                        </a:rPr>
                        <a:t>mins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/month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Co-Browsing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2GB data recording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Analytics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Phone Support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SSL Encryption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Fully mobile optimized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9374" marR="59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1500 </a:t>
                      </a:r>
                      <a:r>
                        <a:rPr lang="en-US" sz="1000" dirty="0" err="1">
                          <a:effectLst/>
                          <a:latin typeface="+mn-lt"/>
                          <a:ea typeface="Times New Roman"/>
                        </a:rPr>
                        <a:t>mins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/month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Co-Browsing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2GB data recording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Analytics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Phone Support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SSL Encryption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Screen sharing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Fully mobile optimized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9374" marR="59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Unlimited </a:t>
                      </a:r>
                      <a:r>
                        <a:rPr lang="en-US" sz="1000" dirty="0" err="1">
                          <a:effectLst/>
                          <a:latin typeface="+mn-lt"/>
                          <a:ea typeface="Times New Roman"/>
                        </a:rPr>
                        <a:t>mins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/month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Co-Browsing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Unlimited data recording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Analytics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Integration with Your Service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Connecting With Our Technical Team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SSL Encryption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Screen sharing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Fully mobile optimized</a:t>
                      </a:r>
                      <a:endParaRPr lang="en-US" sz="1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9374" marR="59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0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Custom 5">
      <a:dk1>
        <a:srgbClr val="092E4D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lIns="9144" rIns="9144" rtlCol="0" anchor="ctr"/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1624</Words>
  <Application>Microsoft Office PowerPoint</Application>
  <PresentationFormat>On-screen Show (16:9)</PresentationFormat>
  <Paragraphs>236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3_Office Theme</vt:lpstr>
      <vt:lpstr>CaféX Competitive Template </vt:lpstr>
      <vt:lpstr>Our Key Competitive Differentiators</vt:lpstr>
      <vt:lpstr>Overview of Competing Company</vt:lpstr>
      <vt:lpstr>In-App Voice, Video &amp; Chat</vt:lpstr>
      <vt:lpstr>In-App Voice, Video &amp; Chat</vt:lpstr>
      <vt:lpstr>Live Assist® Co-Browse</vt:lpstr>
      <vt:lpstr>Enterprise &amp; Developer Readiness</vt:lpstr>
      <vt:lpstr>Context &amp; Omnichannel</vt:lpstr>
      <vt:lpstr>Competitor Pricing Model – 1Click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MacGowan</dc:creator>
  <cp:lastModifiedBy>Allan MacGowan</cp:lastModifiedBy>
  <cp:revision>209</cp:revision>
  <cp:lastPrinted>2015-06-03T12:49:38Z</cp:lastPrinted>
  <dcterms:created xsi:type="dcterms:W3CDTF">2015-06-01T16:24:43Z</dcterms:created>
  <dcterms:modified xsi:type="dcterms:W3CDTF">2015-06-29T14:44:22Z</dcterms:modified>
</cp:coreProperties>
</file>